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92" r:id="rId7"/>
    <p:sldId id="268" r:id="rId8"/>
    <p:sldId id="269" r:id="rId9"/>
    <p:sldId id="270" r:id="rId10"/>
    <p:sldId id="275" r:id="rId11"/>
    <p:sldId id="276" r:id="rId12"/>
    <p:sldId id="271" r:id="rId13"/>
    <p:sldId id="272" r:id="rId14"/>
    <p:sldId id="274" r:id="rId15"/>
    <p:sldId id="281" r:id="rId16"/>
    <p:sldId id="277" r:id="rId17"/>
    <p:sldId id="278" r:id="rId18"/>
    <p:sldId id="279" r:id="rId19"/>
    <p:sldId id="280" r:id="rId20"/>
    <p:sldId id="283" r:id="rId21"/>
    <p:sldId id="284" r:id="rId22"/>
    <p:sldId id="291" r:id="rId23"/>
    <p:sldId id="289" r:id="rId24"/>
    <p:sldId id="290" r:id="rId25"/>
    <p:sldId id="287" r:id="rId26"/>
    <p:sldId id="288" r:id="rId27"/>
  </p:sldIdLst>
  <p:sldSz cx="12192000" cy="6858000"/>
  <p:notesSz cx="6858000" cy="9144000"/>
  <p:embeddedFontLst>
    <p:embeddedFont>
      <p:font typeface="맑은 고딕" panose="020B0503020000020004" pitchFamily="50" charset="-127"/>
      <p:regular r:id="rId28"/>
      <p:bold r:id="rId29"/>
    </p:embeddedFont>
    <p:embeddedFont>
      <p:font typeface="나눔스퀘어라운드 Bold" panose="020B0600000101010101" pitchFamily="50" charset="-127"/>
      <p:bold r:id="rId3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499"/>
    <a:srgbClr val="AFCEE1"/>
    <a:srgbClr val="4BD693"/>
    <a:srgbClr val="4B93D6"/>
    <a:srgbClr val="FCC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5889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99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5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67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1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077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777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1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33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45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23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6A6D5-B100-41D1-A4EE-603627D0FB46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FA5B0-1A99-4AA6-A98A-447E5CA043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64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261228" y="1240971"/>
            <a:ext cx="5605185" cy="395535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b="1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R </a:t>
            </a:r>
            <a:r>
              <a:rPr lang="ko-KR" altLang="en-US" sz="80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데이터</a:t>
            </a:r>
            <a:endParaRPr lang="en-US" altLang="ko-KR" sz="80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endParaRPr lang="en-US" altLang="ko-KR" sz="20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r>
              <a:rPr lang="en-US" altLang="ko-KR" sz="36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77~16 </a:t>
            </a:r>
            <a:r>
              <a:rPr lang="ko-KR" altLang="en-US" sz="36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기사 시험 분석</a:t>
            </a:r>
            <a:endParaRPr lang="en-US" altLang="ko-KR" sz="36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endParaRPr lang="en-US" altLang="ko-KR" sz="10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endParaRPr lang="en-US" altLang="ko-KR" sz="10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endParaRPr lang="en-US" altLang="ko-KR" sz="10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r>
              <a:rPr lang="en-US" altLang="ko-KR" sz="24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          </a:t>
            </a:r>
          </a:p>
          <a:p>
            <a:pPr algn="ctr"/>
            <a:r>
              <a:rPr lang="en-US" altLang="ko-KR" sz="2400" dirty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  <a:r>
              <a:rPr lang="en-US" altLang="ko-KR" sz="24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       20152478 </a:t>
            </a:r>
            <a:r>
              <a:rPr lang="ko-KR" altLang="en-US" sz="24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최재영</a:t>
            </a:r>
            <a:endParaRPr lang="en-US" altLang="ko-KR" sz="2400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ctr"/>
            <a:endParaRPr lang="en-US" altLang="ko-KR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3913955" y="3808669"/>
            <a:ext cx="595326" cy="1025510"/>
            <a:chOff x="9208167" y="1960735"/>
            <a:chExt cx="529390" cy="985499"/>
          </a:xfrm>
        </p:grpSpPr>
        <p:sp>
          <p:nvSpPr>
            <p:cNvPr id="5" name="Oval 10"/>
            <p:cNvSpPr/>
            <p:nvPr/>
          </p:nvSpPr>
          <p:spPr>
            <a:xfrm>
              <a:off x="9208167" y="1960735"/>
              <a:ext cx="529390" cy="529390"/>
            </a:xfrm>
            <a:prstGeom prst="ellipse">
              <a:avLst/>
            </a:pr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Oval 11"/>
            <p:cNvSpPr/>
            <p:nvPr/>
          </p:nvSpPr>
          <p:spPr>
            <a:xfrm>
              <a:off x="9504946" y="2607890"/>
              <a:ext cx="232611" cy="23261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Oval 12"/>
            <p:cNvSpPr/>
            <p:nvPr/>
          </p:nvSpPr>
          <p:spPr>
            <a:xfrm>
              <a:off x="9248273" y="2825919"/>
              <a:ext cx="120315" cy="120315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23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35" y="195944"/>
            <a:ext cx="11463688" cy="457199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35" y="4996543"/>
            <a:ext cx="11463688" cy="164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67" y="1719563"/>
            <a:ext cx="11531065" cy="125464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84" y="3807058"/>
            <a:ext cx="11531066" cy="2556934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가장 지원율이 적은 종목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1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21" y="4466506"/>
            <a:ext cx="11653157" cy="231117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50" y="1690688"/>
            <a:ext cx="8990383" cy="120192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50" y="2987334"/>
            <a:ext cx="11661697" cy="138445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150" y="4466505"/>
            <a:ext cx="11657428" cy="2252133"/>
          </a:xfrm>
          <a:prstGeom prst="rect">
            <a:avLst/>
          </a:prstGeom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가장 많은 사람이 접수한 종목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021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7586" y="0"/>
            <a:ext cx="12469586" cy="6858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185" y="3907858"/>
            <a:ext cx="8077201" cy="223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79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28071" cy="6858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437" y="3647976"/>
            <a:ext cx="7995556" cy="214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930092"/>
            <a:ext cx="10515600" cy="2852737"/>
          </a:xfrm>
        </p:spPr>
        <p:txBody>
          <a:bodyPr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합격율</a:t>
            </a:r>
            <a:endParaRPr lang="ko-KR" altLang="en-US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75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99" y="1212784"/>
            <a:ext cx="11378345" cy="244181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54" y="4148488"/>
            <a:ext cx="11416846" cy="2391559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남녀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612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96" y="1188720"/>
            <a:ext cx="5612947" cy="566927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4" y="1188720"/>
            <a:ext cx="5060269" cy="5669280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 합격률                           실기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40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1" y="1678781"/>
            <a:ext cx="11483337" cy="195738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31" y="3962400"/>
            <a:ext cx="11313444" cy="2371725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합격률이 가장 높았던 시험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07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10" y="1325563"/>
            <a:ext cx="11550315" cy="153828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10" y="3228976"/>
            <a:ext cx="11550315" cy="3393206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합격률이 가장 높았던 시험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실기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54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354084" y="3554290"/>
            <a:ext cx="1666423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cs typeface="Arial" pitchFamily="34" charset="0"/>
              </a:rPr>
              <a:t>3.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4084" y="2640452"/>
            <a:ext cx="1666423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cs typeface="Arial" pitchFamily="34" charset="0"/>
              </a:rPr>
              <a:t>2.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4083" y="1643774"/>
            <a:ext cx="1666423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cs typeface="Arial" pitchFamily="34" charset="0"/>
              </a:rPr>
              <a:t>1.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44344" y="986971"/>
            <a:ext cx="5078548" cy="505097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7235" y="2958458"/>
            <a:ext cx="33192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INDEX</a:t>
            </a:r>
            <a:endParaRPr lang="ko-KR" altLang="en-US" sz="80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grpSp>
        <p:nvGrpSpPr>
          <p:cNvPr id="16" name="Group 9"/>
          <p:cNvGrpSpPr/>
          <p:nvPr/>
        </p:nvGrpSpPr>
        <p:grpSpPr>
          <a:xfrm>
            <a:off x="10943771" y="5038957"/>
            <a:ext cx="383058" cy="686015"/>
            <a:chOff x="9208167" y="1960735"/>
            <a:chExt cx="529390" cy="985499"/>
          </a:xfrm>
        </p:grpSpPr>
        <p:sp>
          <p:nvSpPr>
            <p:cNvPr id="17" name="Oval 10"/>
            <p:cNvSpPr/>
            <p:nvPr/>
          </p:nvSpPr>
          <p:spPr>
            <a:xfrm>
              <a:off x="9208167" y="1960735"/>
              <a:ext cx="529390" cy="529390"/>
            </a:xfrm>
            <a:prstGeom prst="ellipse">
              <a:avLst/>
            </a:pr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1"/>
            <p:cNvSpPr/>
            <p:nvPr/>
          </p:nvSpPr>
          <p:spPr>
            <a:xfrm>
              <a:off x="9504946" y="2607890"/>
              <a:ext cx="232611" cy="23261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2"/>
            <p:cNvSpPr/>
            <p:nvPr/>
          </p:nvSpPr>
          <p:spPr>
            <a:xfrm>
              <a:off x="9248273" y="2825919"/>
              <a:ext cx="120315" cy="120315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641772" y="1705330"/>
            <a:ext cx="30625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목적</a:t>
            </a:r>
            <a:endParaRPr lang="ko-KR" altLang="en-US" sz="4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41772" y="2619168"/>
            <a:ext cx="30625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데이터 정보</a:t>
            </a:r>
            <a:endParaRPr lang="ko-KR" altLang="en-US" sz="4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41772" y="3512456"/>
            <a:ext cx="30625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과정과 분석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41772" y="4900150"/>
            <a:ext cx="2140857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cs typeface="Arial" pitchFamily="34" charset="0"/>
              </a:rPr>
              <a:t>2.  </a:t>
            </a:r>
            <a:r>
              <a:rPr lang="ko-KR" altLang="en-US" sz="2400" b="1" dirty="0" smtClean="0">
                <a:solidFill>
                  <a:schemeClr val="bg1"/>
                </a:solidFill>
                <a:cs typeface="Arial" pitchFamily="34" charset="0"/>
              </a:rPr>
              <a:t>합격률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41772" y="4405744"/>
            <a:ext cx="2329542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cs typeface="Arial" pitchFamily="34" charset="0"/>
              </a:rPr>
              <a:t>1.  </a:t>
            </a:r>
            <a:r>
              <a:rPr lang="ko-KR" altLang="en-US" sz="2400" b="1" dirty="0" smtClean="0">
                <a:solidFill>
                  <a:schemeClr val="bg1"/>
                </a:solidFill>
                <a:cs typeface="Arial" pitchFamily="34" charset="0"/>
              </a:rPr>
              <a:t>지원율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91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61" y="1325563"/>
            <a:ext cx="11498638" cy="151923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61" y="3781524"/>
            <a:ext cx="11498638" cy="2542273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합격률이 가장 낮았던 시험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11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3" y="1488557"/>
            <a:ext cx="12027354" cy="5167312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합격률이 가장 낮았던 시험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실기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602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종목별 합격률이 가장 높고 낮은 종목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9~11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68" y="3982136"/>
            <a:ext cx="11527656" cy="250529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68" y="1156186"/>
            <a:ext cx="11527656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61" y="1165360"/>
            <a:ext cx="4895850" cy="51625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887" y="1165360"/>
            <a:ext cx="4819650" cy="5172075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 합격률                           실기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66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21" y="1146108"/>
            <a:ext cx="4924425" cy="51625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287" y="1117533"/>
            <a:ext cx="4895850" cy="5191125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 합격률                           실기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54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66" y="4457702"/>
            <a:ext cx="11630867" cy="174715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566" y="2253343"/>
            <a:ext cx="11630867" cy="1660071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연도별 정보처리기사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51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403" y="1255221"/>
            <a:ext cx="4972050" cy="538710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28" y="1255222"/>
            <a:ext cx="4953000" cy="5387107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필기 합격률                           실기 합격률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651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국가기술자격통계 기사 자격증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77~16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년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72801" y="4001753"/>
            <a:ext cx="4542322" cy="2769620"/>
          </a:xfrm>
        </p:spPr>
        <p:txBody>
          <a:bodyPr>
            <a:norm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지원율</a:t>
            </a:r>
            <a:endParaRPr lang="en-US" altLang="ko-KR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r>
              <a:rPr lang="ko-KR" altLang="en-US" sz="2400" dirty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전체 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지원율</a:t>
            </a:r>
            <a:endParaRPr lang="ko-KR" altLang="en-US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 녀 지원율  </a:t>
            </a:r>
            <a:endParaRPr lang="ko-KR" altLang="en-US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가장 지원을 많이 한 종목</a:t>
            </a:r>
            <a:endParaRPr lang="en-US" altLang="ko-KR" sz="2400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가장 지원을 적게 한 종목</a:t>
            </a:r>
            <a:endParaRPr lang="ko-KR" altLang="en-US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endParaRPr lang="ko-KR" altLang="en-US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727105" y="3541344"/>
            <a:ext cx="4542322" cy="3316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2400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남녀 합격률</a:t>
            </a:r>
            <a:endParaRPr lang="en-US" altLang="ko-KR" sz="2400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합격률이 가장 높고 낮은 종목</a:t>
            </a:r>
            <a:endParaRPr lang="en-US" altLang="ko-KR" sz="2400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평균 합격률이 높고 낮은 종목</a:t>
            </a:r>
            <a:endParaRPr lang="en-US" altLang="ko-KR" sz="2400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정보처리기사 년도 별 합격률</a:t>
            </a:r>
          </a:p>
        </p:txBody>
      </p:sp>
    </p:spTree>
    <p:extLst>
      <p:ext uri="{BB962C8B-B14F-4D97-AF65-F5344CB8AC3E}">
        <p14:creationId xmlns:p14="http://schemas.microsoft.com/office/powerpoint/2010/main" val="31450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1825625"/>
            <a:ext cx="11087501" cy="4351338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13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행 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1280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열 </a:t>
            </a:r>
            <a:endParaRPr lang="en-US" altLang="ko-KR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endParaRPr lang="en-US" altLang="ko-KR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등급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 </a:t>
            </a:r>
            <a:r>
              <a:rPr lang="ko-KR" altLang="en-US" dirty="0" err="1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중직무분야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종목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연도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성별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필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실기 응시자 수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합격자 수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합격률</a:t>
            </a:r>
            <a:endParaRPr lang="en-US" altLang="ko-KR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endParaRPr lang="en-US" altLang="ko-KR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11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년도 까지는 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77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년도 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OR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개설 시기 까지 통합되어 있다</a:t>
            </a:r>
            <a:endParaRPr lang="en-US" altLang="ko-KR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endParaRPr lang="en-US" altLang="ko-KR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성별 남성 존재 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X (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전체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여성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 </a:t>
            </a:r>
          </a:p>
          <a:p>
            <a:endParaRPr lang="en-US" altLang="ko-KR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따로 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09~11 </a:t>
            </a:r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년도 통합된 데이터 존재</a:t>
            </a:r>
            <a:r>
              <a:rPr lang="en-US" altLang="ko-KR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</a:p>
          <a:p>
            <a:pPr marL="0" indent="0">
              <a:buNone/>
            </a:pPr>
            <a:endParaRPr lang="en-US" altLang="ko-KR" dirty="0" smtClean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데이터 정보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59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05" y="1325563"/>
            <a:ext cx="11812385" cy="14657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177" y="3274952"/>
            <a:ext cx="11322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Csv 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파일을 불러오면 빈 </a:t>
            </a:r>
            <a:r>
              <a:rPr lang="en-US" altLang="ko-KR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NA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까지 존재하여 </a:t>
            </a:r>
            <a:r>
              <a:rPr lang="en-US" altLang="ko-KR" sz="2400" dirty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값을 </a:t>
            </a:r>
            <a:r>
              <a:rPr lang="en-US" altLang="ko-KR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‘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기사</a:t>
            </a:r>
            <a:r>
              <a:rPr lang="en-US" altLang="ko-KR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’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로 행 추출로 </a:t>
            </a:r>
            <a:r>
              <a:rPr lang="en-US" altLang="ko-KR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NA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값을 제거한다</a:t>
            </a:r>
            <a:endParaRPr lang="ko-KR" altLang="en-US" sz="2400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05" y="4141706"/>
            <a:ext cx="11812385" cy="1544300"/>
          </a:xfrm>
          <a:prstGeom prst="rect">
            <a:avLst/>
          </a:prstGeom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데이터 전처리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14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930092"/>
            <a:ext cx="10515600" cy="2852737"/>
          </a:xfrm>
        </p:spPr>
        <p:txBody>
          <a:bodyPr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지원율</a:t>
            </a:r>
            <a:endParaRPr lang="ko-KR" altLang="en-US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02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84" y="1325563"/>
            <a:ext cx="11531065" cy="207278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84" y="4012612"/>
            <a:ext cx="11531065" cy="2291936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역대 기술 시험 지원자 수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45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35" y="1325563"/>
            <a:ext cx="11511814" cy="208178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35" y="4152843"/>
            <a:ext cx="11511813" cy="1930323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 녀 지원자 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여성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270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62" y="1241472"/>
            <a:ext cx="11472512" cy="235144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62" y="4356486"/>
            <a:ext cx="11472512" cy="2071687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 녀 지원자 수 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남성</a:t>
            </a:r>
            <a:r>
              <a:rPr lang="en-US" altLang="ko-KR" b="1" dirty="0" smtClean="0">
                <a:solidFill>
                  <a:schemeClr val="bg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725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222</Words>
  <Application>Microsoft Office PowerPoint</Application>
  <PresentationFormat>와이드스크린</PresentationFormat>
  <Paragraphs>59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0" baseType="lpstr">
      <vt:lpstr>맑은 고딕</vt:lpstr>
      <vt:lpstr>Arial</vt:lpstr>
      <vt:lpstr>나눔스퀘어라운드 Bold</vt:lpstr>
      <vt:lpstr>Office 테마</vt:lpstr>
      <vt:lpstr>PowerPoint 프레젠테이션</vt:lpstr>
      <vt:lpstr>PowerPoint 프레젠테이션</vt:lpstr>
      <vt:lpstr>국가기술자격통계 기사 자격증 77~16년</vt:lpstr>
      <vt:lpstr>데이터 정보</vt:lpstr>
      <vt:lpstr>PowerPoint 프레젠테이션</vt:lpstr>
      <vt:lpstr>지원율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합격율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</dc:creator>
  <cp:lastModifiedBy>I</cp:lastModifiedBy>
  <cp:revision>33</cp:revision>
  <dcterms:created xsi:type="dcterms:W3CDTF">2019-06-12T17:32:48Z</dcterms:created>
  <dcterms:modified xsi:type="dcterms:W3CDTF">2019-06-12T22:34:19Z</dcterms:modified>
</cp:coreProperties>
</file>